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handoutMasterIdLst>
    <p:handoutMasterId r:id="rId52"/>
  </p:handoutMasterIdLst>
  <p:sldIdLst>
    <p:sldId id="285" r:id="rId4"/>
    <p:sldId id="256" r:id="rId5"/>
    <p:sldId id="260" r:id="rId6"/>
    <p:sldId id="286" r:id="rId7"/>
    <p:sldId id="263" r:id="rId8"/>
    <p:sldId id="259" r:id="rId9"/>
    <p:sldId id="257" r:id="rId10"/>
    <p:sldId id="265" r:id="rId11"/>
    <p:sldId id="261" r:id="rId12"/>
    <p:sldId id="287" r:id="rId13"/>
    <p:sldId id="290" r:id="rId14"/>
    <p:sldId id="280" r:id="rId15"/>
    <p:sldId id="289" r:id="rId16"/>
    <p:sldId id="272" r:id="rId17"/>
    <p:sldId id="291" r:id="rId18"/>
    <p:sldId id="292" r:id="rId19"/>
    <p:sldId id="269" r:id="rId20"/>
    <p:sldId id="270" r:id="rId21"/>
    <p:sldId id="268" r:id="rId22"/>
    <p:sldId id="271" r:id="rId23"/>
    <p:sldId id="267" r:id="rId24"/>
    <p:sldId id="266" r:id="rId25"/>
    <p:sldId id="294" r:id="rId26"/>
    <p:sldId id="295" r:id="rId27"/>
    <p:sldId id="273" r:id="rId28"/>
    <p:sldId id="299" r:id="rId29"/>
    <p:sldId id="301" r:id="rId30"/>
    <p:sldId id="298" r:id="rId31"/>
    <p:sldId id="274" r:id="rId32"/>
    <p:sldId id="275" r:id="rId33"/>
    <p:sldId id="281" r:id="rId34"/>
    <p:sldId id="296" r:id="rId35"/>
    <p:sldId id="283" r:id="rId36"/>
    <p:sldId id="282" r:id="rId37"/>
    <p:sldId id="302" r:id="rId38"/>
    <p:sldId id="312" r:id="rId39"/>
    <p:sldId id="313" r:id="rId40"/>
    <p:sldId id="307" r:id="rId41"/>
    <p:sldId id="303" r:id="rId42"/>
    <p:sldId id="304" r:id="rId43"/>
    <p:sldId id="308" r:id="rId44"/>
    <p:sldId id="305" r:id="rId45"/>
    <p:sldId id="310" r:id="rId46"/>
    <p:sldId id="309" r:id="rId47"/>
    <p:sldId id="311" r:id="rId48"/>
    <p:sldId id="306" r:id="rId49"/>
    <p:sldId id="29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DB690-A987-4D87-A6DE-09F5B74713A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Basrah Veterinary Surgery lab.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EEBF-EEAC-40BF-A144-5ABA4CF2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98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6F8D9-F69C-41C5-A39C-8CC6E9D058D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Basrah Veterinary Surgery lab.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EC09A-FB92-42F9-B6B1-74C44E5C8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16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C09A-FB92-42F9-B6B1-74C44E5C869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 lab.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Basrah Veterinary Surgery lab.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EC09A-FB92-42F9-B6B1-74C44E5C86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Non-neurologic Disorders of the Head, Neck, and Teeth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Basrah Veterinary Surgery lab.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EC09A-FB92-42F9-B6B1-74C44E5C86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use different materials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Basrah Veterinary Surgery lab.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EC09A-FB92-42F9-B6B1-74C44E5C86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BEBC-CAB6-4D9C-A9A4-85DE912550A8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6D61-64E9-4C0C-ADFD-701909C1A8C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558-80BB-4B4C-8BF8-35A849AB8F0A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7B05463-7691-4A26-AEAB-8AF8647215DC}" type="datetime1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2DA2BF">
                    <a:tint val="20000"/>
                  </a:srgb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C4214C4-95BC-438B-8A9E-77F544AA3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7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1273F1F-B2CC-4191-A3E6-9AC1DC79E9DE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AEDE746-1BFC-45BF-882C-8181771ED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EAECF0B-513C-49B2-999D-35F4AD69FC07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A7ADDDA-AD2D-4651-A855-9D9BA884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8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6816437-CE5B-4228-AE04-AC98B6B4EA56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3E1E581-F5C1-4F1D-B3F0-830A6541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96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0D3FD42-96D9-40C9-BB33-E20FC8022D9F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6B2F24B-B9DB-462B-8975-DC30293BE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149272C-BCA4-4B08-BFF9-40567E1DB37D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81495F6-E281-46B8-8440-8B64945F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1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F3B79B3-D8F0-4F46-909D-31F86BEE1914}" type="datetime1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B32D2AA-7B80-4E9A-8BDC-C82DA4198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C69B6A7-6208-4800-A673-A71791FB4D54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35C993D5-DEA1-4799-8631-37904934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7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E6C8DA1-75D3-410B-AAD3-606050EE8B09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F8B03DC-CE65-47A4-BE60-B453A0D1D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201A149-BF9C-486C-8A4C-006B5016A566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3DD530F-7F25-44D0-9846-03FF2812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6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EFA4CD0-224D-44C0-A0AB-9490CFB52578}" type="datetime1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F46A7DF-57B4-42EF-8B79-BAF7EFBD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861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68612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68613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14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15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16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17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68618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68619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0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1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2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3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68624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68625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6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7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8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629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EAEAEA"/>
                    </a:solidFill>
                  </a:endParaRPr>
                </a:p>
              </p:txBody>
            </p:sp>
          </p:grpSp>
        </p:grpSp>
        <p:sp>
          <p:nvSpPr>
            <p:cNvPr id="68630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68631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68632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6863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8635" name="Rectangle 2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/>
            </a:lvl1pPr>
          </a:lstStyle>
          <a:p>
            <a:fld id="{C4F609CF-14B3-49D8-BD9F-F80534699355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8636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0B0E6042-6664-47D9-8B5B-7A6B205E0D7B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28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F9C67-1E2F-41D0-BA5A-1CF89EF8A633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BB1C6-E5A9-4E61-909D-1B1A5C7AB91F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30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5A2AF-7717-48CF-A272-05BD1707A832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F308-FD63-431D-9B3D-51FEA1769DBF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92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69BEA-5255-49D2-BE17-6AFCAB343E1B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AB4C6-6AA2-452A-8CB1-F5BD7E661A1C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40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9EF5A4-A1A9-4D87-861A-3488B5EDE894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DD4E4-D0B1-4AE2-874D-5B5B8810262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8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F39A5-D525-40EC-BD23-C2EE90B05B2E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4CDB-259A-463D-A02F-7FA948658057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1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84424-A79E-413D-8486-A845E01A59AF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C77F0-FD2C-44A8-8609-1F9DE4EE9D1F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BE4-87FF-48F7-8558-86B086840C23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514D6-80A2-48A9-9995-603CF8A492F7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C9A0-1E4B-4758-A31A-93E6548A2A7A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9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D27FE-1B38-42AA-AD57-2DF8BFFB0AC4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6B70-D4CC-464B-A74D-F82404BED0FE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5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EA00F-FB5D-4882-BFD6-1851622A733E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AC1E9-4911-4EF0-89D2-95A46C797A5D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9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BA8F1-12F6-45E5-878E-22666E746CB9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A866-BF29-439F-AFF7-A40C198529B6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9E6F0B-3C41-477D-BD3C-6F2465860FC3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9809BF-920F-45BC-8361-1634A0E08853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9FB673-E28B-4B47-919B-394C6A3CBB36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389BC1-FF8E-4437-858A-A8AF73DFC9DC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69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459160-FAA4-4FA1-9FF7-EAA945C5BE41}" type="datetime1">
              <a:rPr lang="en-US" altLang="en-US">
                <a:solidFill>
                  <a:srgbClr val="EAEAEA"/>
                </a:solidFill>
              </a:rPr>
              <a:pPr/>
              <a:t>4/13/2022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BDFF4E-9C41-446B-997E-A665ADE60969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BAB0-CFD1-452A-ADF2-5DCA88ECA02A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8BBF-08BB-487F-B3CC-C7A0F84597FC}" type="datetime1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76D-2E0F-4F9C-9B7D-9376B65D0257}" type="datetime1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BFD-D0F0-4751-9519-3957333592B4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47A7-D144-40D6-A942-2A7468F2F927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2BA8-977F-4F26-82D9-4AAC4FC67B66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B5306E1D-5B7E-4F5E-94D4-7E1CA5131E32}" type="datetime1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D5E031E1-EFB7-4E55-A455-DDB86D4E9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3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6758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67588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89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90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91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67593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67594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95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96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67600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601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67604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676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76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6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8B5322-3A7E-4145-9204-2F3B7D4735F4}" type="datetime1">
              <a:rPr lang="en-US" alt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4/13/2022</a:t>
            </a:fld>
            <a:endParaRPr lang="en-US" altLang="en-US" smtClean="0">
              <a:solidFill>
                <a:srgbClr val="EAEAEA"/>
              </a:solidFill>
            </a:endParaRPr>
          </a:p>
        </p:txBody>
      </p:sp>
      <p:sp>
        <p:nvSpPr>
          <p:cNvPr id="676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EAEAEA"/>
              </a:solidFill>
            </a:endParaRPr>
          </a:p>
        </p:txBody>
      </p:sp>
      <p:sp>
        <p:nvSpPr>
          <p:cNvPr id="676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8C950B-D4E8-4474-9CE8-0C0B0A80989B}" type="slidenum">
              <a:rPr lang="en-US" alt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06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981200"/>
            <a:ext cx="7988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2288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6413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6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35" y="822960"/>
            <a:ext cx="7263565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9391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2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9824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	An </a:t>
            </a:r>
            <a:r>
              <a:rPr lang="en-US" sz="3200" dirty="0"/>
              <a:t>x-ray machine is like a giant camera that allows doctors to see what is going on inside a patient without having to do surgery.</a:t>
            </a:r>
          </a:p>
          <a:p>
            <a:pPr algn="just"/>
            <a:r>
              <a:rPr lang="en-US" sz="3200" dirty="0" smtClean="0"/>
              <a:t>	X-ray </a:t>
            </a:r>
            <a:r>
              <a:rPr lang="en-US" sz="3200" dirty="0"/>
              <a:t>is produced when a negatively charged electrode is heated by electricity and electrons are released, thereby producing energy. That energy is directed toward a metal plate, or anode, at high velocity and an X-ray is produced when the energy collides with the atoms in the metal plate</a:t>
            </a:r>
          </a:p>
        </p:txBody>
      </p:sp>
    </p:spTree>
    <p:extLst>
      <p:ext uri="{BB962C8B-B14F-4D97-AF65-F5344CB8AC3E}">
        <p14:creationId xmlns:p14="http://schemas.microsoft.com/office/powerpoint/2010/main" val="31720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5240"/>
            <a:ext cx="7680960" cy="640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4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2</a:t>
            </a:r>
            <a:r>
              <a:rPr lang="en-US" b="1" dirty="0" smtClean="0"/>
              <a:t>- Computed </a:t>
            </a:r>
            <a:r>
              <a:rPr lang="en-US" b="1" dirty="0"/>
              <a:t>Tomography (CT</a:t>
            </a:r>
            <a:r>
              <a:rPr lang="en-US" b="1" dirty="0" smtClean="0"/>
              <a:t>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 </a:t>
            </a:r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/>
              <a:t>referred to as a Cat Scan or </a:t>
            </a:r>
            <a:r>
              <a:rPr lang="en-US" dirty="0" smtClean="0"/>
              <a:t>CT scan, </a:t>
            </a:r>
            <a:r>
              <a:rPr lang="en-US" dirty="0"/>
              <a:t>uses x-rays and a computer to generate cross-sectional images of a region of interest. In veterinary medicine, a CT scan is often used for </a:t>
            </a:r>
            <a:r>
              <a:rPr lang="en-US" b="1" dirty="0"/>
              <a:t>imaging of the chest, abdomen, nose, bones and </a:t>
            </a:r>
            <a:r>
              <a:rPr lang="en-US" b="1" dirty="0" smtClean="0"/>
              <a:t>joints.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73" y="457200"/>
            <a:ext cx="6891327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4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038228"/>
            <a:ext cx="9052560" cy="454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8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Imaging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3</a:t>
            </a:r>
            <a:r>
              <a:rPr lang="en-US" b="1" dirty="0" smtClean="0"/>
              <a:t>- Positron </a:t>
            </a:r>
            <a:r>
              <a:rPr lang="en-US" b="1" dirty="0"/>
              <a:t>Emission Tomography(PET</a:t>
            </a:r>
            <a:r>
              <a:rPr lang="en-US" b="1" dirty="0" smtClean="0"/>
              <a:t>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Is </a:t>
            </a:r>
            <a:r>
              <a:rPr lang="en-US" dirty="0"/>
              <a:t>an </a:t>
            </a:r>
            <a:r>
              <a:rPr lang="en-US" b="1" dirty="0"/>
              <a:t>imaging technique</a:t>
            </a:r>
            <a:r>
              <a:rPr lang="en-US" dirty="0"/>
              <a:t>  </a:t>
            </a:r>
            <a:r>
              <a:rPr lang="en-US" dirty="0" smtClean="0"/>
              <a:t>uses </a:t>
            </a:r>
            <a:r>
              <a:rPr lang="en-US" dirty="0"/>
              <a:t>injectable radioactive tracer </a:t>
            </a:r>
            <a:r>
              <a:rPr lang="en-US" dirty="0" smtClean="0"/>
              <a:t>to detects </a:t>
            </a:r>
            <a:r>
              <a:rPr lang="en-US" dirty="0"/>
              <a:t>diseased </a:t>
            </a:r>
            <a:r>
              <a:rPr lang="en-US" dirty="0" smtClean="0"/>
              <a:t>cells, that also provides </a:t>
            </a:r>
            <a:r>
              <a:rPr lang="en-US" dirty="0"/>
              <a:t>functional information, in addition to structural information obtained with computed tomography (</a:t>
            </a:r>
            <a:r>
              <a:rPr lang="en-US" dirty="0" smtClean="0"/>
              <a:t>CT) that detect</a:t>
            </a:r>
            <a:r>
              <a:rPr lang="en-US" dirty="0"/>
              <a:t> </a:t>
            </a:r>
            <a:r>
              <a:rPr lang="en-US" b="1" dirty="0"/>
              <a:t>early signs of cancer, heart disease and brain disorders</a:t>
            </a:r>
            <a:r>
              <a:rPr lang="en-US" dirty="0"/>
              <a:t>. </a:t>
            </a:r>
            <a:r>
              <a:rPr lang="en-US" dirty="0" smtClean="0"/>
              <a:t>A </a:t>
            </a:r>
            <a:r>
              <a:rPr lang="en-US" dirty="0"/>
              <a:t>combination PET-CT scan </a:t>
            </a:r>
            <a:r>
              <a:rPr lang="en-US" dirty="0" smtClean="0"/>
              <a:t>produces 3D images </a:t>
            </a:r>
            <a:r>
              <a:rPr lang="en-US" dirty="0"/>
              <a:t>for a more accurate </a:t>
            </a:r>
            <a:r>
              <a:rPr lang="en-US" dirty="0" smtClean="0"/>
              <a:t>diagnosis.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708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79" y="381000"/>
            <a:ext cx="4041021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2040"/>
            <a:ext cx="4829627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1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84773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1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Medical Imaging Techniques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324600" y="61722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Assist. Prof. Luay A. Naeem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Veterinary Surgery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 VS PET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A CT </a:t>
            </a:r>
            <a:r>
              <a:rPr lang="en-US" dirty="0"/>
              <a:t>scans </a:t>
            </a:r>
            <a:r>
              <a:rPr lang="en-US" b="1" dirty="0"/>
              <a:t>pass x-rays</a:t>
            </a:r>
            <a:r>
              <a:rPr lang="en-US" dirty="0"/>
              <a:t> through the body to create images.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CT scan is performed in </a:t>
            </a:r>
            <a:r>
              <a:rPr lang="en-US" dirty="0" smtClean="0"/>
              <a:t>minutes.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PET scan uses </a:t>
            </a:r>
            <a:r>
              <a:rPr lang="en-US" dirty="0" smtClean="0"/>
              <a:t>a radioactive </a:t>
            </a:r>
            <a:r>
              <a:rPr lang="en-US" dirty="0"/>
              <a:t>material which emits energy. The energy is then detected by a special camera to produce images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A PET scan is more </a:t>
            </a:r>
            <a:r>
              <a:rPr lang="en-US" dirty="0" smtClean="0"/>
              <a:t>time-consuming.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BAB0-CFD1-452A-ADF2-5DCA88ECA02A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</a:t>
            </a:r>
            <a:r>
              <a:rPr lang="en-US" b="1" dirty="0" smtClean="0"/>
              <a:t>- </a:t>
            </a:r>
            <a:r>
              <a:rPr lang="en-US" b="1" dirty="0"/>
              <a:t>Magnetic Resonance Imaging (MRI</a:t>
            </a:r>
            <a:r>
              <a:rPr lang="en-US" b="1" dirty="0" smtClean="0"/>
              <a:t>)</a:t>
            </a:r>
            <a:endParaRPr lang="en-US" b="1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The uses </a:t>
            </a:r>
            <a:r>
              <a:rPr lang="en-US" dirty="0"/>
              <a:t>a powerful magnetic field, radio waves and a computer to produce detailed pictures of organs, soft tissues, and other internal body structures. </a:t>
            </a:r>
            <a:r>
              <a:rPr lang="en-US" dirty="0" smtClean="0"/>
              <a:t>MRI </a:t>
            </a:r>
            <a:r>
              <a:rPr lang="en-US" dirty="0"/>
              <a:t>does not use ionizing radiation (x-rays), but detects the motion of protons that are normally present in the </a:t>
            </a:r>
            <a:r>
              <a:rPr lang="en-US" dirty="0" smtClean="0"/>
              <a:t>cells of body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114739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92480"/>
            <a:ext cx="8348219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30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56260"/>
            <a:ext cx="8961120" cy="48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01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5- </a:t>
            </a:r>
            <a:r>
              <a:rPr lang="en-US" dirty="0" smtClean="0"/>
              <a:t>Ultrasonography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 Ultrasound </a:t>
            </a:r>
            <a:r>
              <a:rPr lang="en-US" dirty="0" smtClean="0"/>
              <a:t>is </a:t>
            </a:r>
            <a:r>
              <a:rPr lang="en-US" dirty="0"/>
              <a:t>the second most commonly used imaging format in veterinary practice. It uses ultrasonic sound waves in the frequency range of </a:t>
            </a:r>
            <a:r>
              <a:rPr lang="en-US" dirty="0" smtClean="0"/>
              <a:t>1.5–20 </a:t>
            </a:r>
            <a:r>
              <a:rPr lang="en-US" dirty="0"/>
              <a:t>megahertz (MHz) to create images of body structures based on the pattern of echoes reflected from the tissues and organs being imaged.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9" y="609600"/>
            <a:ext cx="7035891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0" y="5650468"/>
            <a:ext cx="4341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First Medically used in the 1950s</a:t>
            </a:r>
          </a:p>
        </p:txBody>
      </p:sp>
    </p:spTree>
    <p:extLst>
      <p:ext uri="{BB962C8B-B14F-4D97-AF65-F5344CB8AC3E}">
        <p14:creationId xmlns:p14="http://schemas.microsoft.com/office/powerpoint/2010/main" val="360402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46A-C262-406B-A3A3-E45905516069}" type="slidenum">
              <a:rPr lang="en-US" altLang="en-US">
                <a:solidFill>
                  <a:srgbClr val="EAEAEA"/>
                </a:solidFill>
              </a:rPr>
              <a:pPr/>
              <a:t>27</a:t>
            </a:fld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Requirements </a:t>
            </a:r>
            <a:r>
              <a:rPr lang="en-US" altLang="en-US" dirty="0" smtClean="0"/>
              <a:t>for </a:t>
            </a:r>
            <a:r>
              <a:rPr lang="en-US" altLang="en-US" dirty="0"/>
              <a:t>Machine</a:t>
            </a: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3810000" y="29718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Arial" charset="0"/>
              </a:rPr>
              <a:t>Best Machine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Arial" charset="0"/>
              </a:rPr>
              <a:t>For Use</a:t>
            </a: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1676400" y="1676400"/>
            <a:ext cx="1128713" cy="765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AEAEA"/>
                </a:solidFill>
                <a:latin typeface="Arial" charset="0"/>
              </a:rPr>
              <a:t>Image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AEAEA"/>
                </a:solidFill>
                <a:latin typeface="Arial" charset="0"/>
              </a:rPr>
              <a:t>Quality</a:t>
            </a:r>
            <a:endParaRPr lang="en-US" altLang="en-US" smtClean="0">
              <a:solidFill>
                <a:srgbClr val="EAEAEA"/>
              </a:solidFill>
              <a:latin typeface="Arial" charset="0"/>
            </a:endParaRPr>
          </a:p>
        </p:txBody>
      </p:sp>
      <p:cxnSp>
        <p:nvCxnSpPr>
          <p:cNvPr id="6162" name="AutoShape 18"/>
          <p:cNvCxnSpPr>
            <a:cxnSpLocks noChangeShapeType="1"/>
            <a:stCxn id="6159" idx="1"/>
            <a:endCxn id="6161" idx="5"/>
          </p:cNvCxnSpPr>
          <p:nvPr/>
        </p:nvCxnSpPr>
        <p:spPr bwMode="auto">
          <a:xfrm flipH="1" flipV="1">
            <a:off x="2640013" y="2328863"/>
            <a:ext cx="1416050" cy="798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114800" y="1600200"/>
            <a:ext cx="1052513" cy="773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AEAEA"/>
                </a:solidFill>
                <a:latin typeface="Arial" charset="0"/>
              </a:rPr>
              <a:t>Ease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AEAEA"/>
                </a:solidFill>
                <a:latin typeface="Arial" charset="0"/>
              </a:rPr>
              <a:t> Use</a:t>
            </a:r>
            <a:endParaRPr lang="en-US" altLang="en-US" smtClean="0">
              <a:solidFill>
                <a:srgbClr val="EAEAEA"/>
              </a:solidFill>
              <a:latin typeface="Arial" charset="0"/>
            </a:endParaRPr>
          </a:p>
        </p:txBody>
      </p:sp>
      <p:cxnSp>
        <p:nvCxnSpPr>
          <p:cNvPr id="6165" name="AutoShape 21"/>
          <p:cNvCxnSpPr>
            <a:cxnSpLocks noChangeShapeType="1"/>
            <a:stCxn id="6159" idx="0"/>
            <a:endCxn id="6164" idx="4"/>
          </p:cNvCxnSpPr>
          <p:nvPr/>
        </p:nvCxnSpPr>
        <p:spPr bwMode="auto">
          <a:xfrm flipH="1" flipV="1">
            <a:off x="4641850" y="2373313"/>
            <a:ext cx="6350" cy="598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3886200" y="4800600"/>
            <a:ext cx="1524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EAEAEA"/>
                </a:solidFill>
                <a:latin typeface="Arial" charset="0"/>
              </a:rPr>
              <a:t>Service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EAEAEA"/>
                </a:solidFill>
                <a:latin typeface="Arial" charset="0"/>
              </a:rPr>
              <a:t>Upgradeability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EAEAEA"/>
                </a:solidFill>
                <a:latin typeface="Arial" charset="0"/>
              </a:rPr>
              <a:t>Warranty</a:t>
            </a:r>
            <a:endParaRPr lang="en-US" altLang="en-US" sz="1600" smtClean="0">
              <a:solidFill>
                <a:srgbClr val="EAEAEA"/>
              </a:solidFill>
              <a:latin typeface="Arial" charset="0"/>
            </a:endParaRPr>
          </a:p>
        </p:txBody>
      </p:sp>
      <p:cxnSp>
        <p:nvCxnSpPr>
          <p:cNvPr id="6168" name="AutoShape 24"/>
          <p:cNvCxnSpPr>
            <a:cxnSpLocks noChangeShapeType="1"/>
            <a:stCxn id="6167" idx="0"/>
            <a:endCxn id="6159" idx="4"/>
          </p:cNvCxnSpPr>
          <p:nvPr/>
        </p:nvCxnSpPr>
        <p:spPr bwMode="auto">
          <a:xfrm flipV="1">
            <a:off x="4648200" y="40386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1752600" y="45720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AEAEA"/>
                </a:solidFill>
              </a:rPr>
              <a:t>Portability</a:t>
            </a: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2819400" y="38862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AEAEA"/>
              </a:solidFill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6324600" y="44958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AEAEA"/>
                </a:solidFill>
              </a:rPr>
              <a:t>Durability</a:t>
            </a: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334000" y="38100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AEAEA"/>
              </a:solidFill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6400800" y="1676400"/>
            <a:ext cx="1447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EAEAEA"/>
                </a:solidFill>
              </a:rPr>
              <a:t>Image&amp; Report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EAEAEA"/>
                </a:solidFill>
              </a:rPr>
              <a:t> Management</a:t>
            </a: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V="1">
            <a:off x="5334000" y="24384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AEAEA"/>
              </a:solidFill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1447800" y="3276600"/>
            <a:ext cx="1066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AEAEA"/>
                </a:solidFill>
              </a:rPr>
              <a:t>Cost</a:t>
            </a: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25146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AEAEA"/>
              </a:solidFill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6781800" y="3124200"/>
            <a:ext cx="1219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EAEAEA"/>
                </a:solidFill>
              </a:rPr>
              <a:t>Special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EAEAEA"/>
                </a:solidFill>
              </a:rPr>
              <a:t>Features</a:t>
            </a:r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54864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33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3919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7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Ultrasounds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</a:t>
            </a:r>
            <a:r>
              <a:rPr lang="en-US" dirty="0"/>
              <a:t>Ultrasound.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Pelvic </a:t>
            </a:r>
            <a:r>
              <a:rPr lang="en-US" dirty="0"/>
              <a:t>Ultrasound Imaging.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Transabdominal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Transvaginal </a:t>
            </a:r>
            <a:r>
              <a:rPr lang="en-US" dirty="0"/>
              <a:t>Ultrasound.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Transrectal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Obstetric </a:t>
            </a:r>
            <a:r>
              <a:rPr lang="en-US" dirty="0"/>
              <a:t>Ultrasound Imaging.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Carotid </a:t>
            </a:r>
            <a:r>
              <a:rPr lang="en-US" dirty="0"/>
              <a:t>&amp; Abdominal Aorta Ultrasound </a:t>
            </a:r>
            <a:r>
              <a:rPr lang="en-US" dirty="0" smtClean="0"/>
              <a:t>Imaging.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Ophthalmic Ultrasound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2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Objects</a:t>
            </a:r>
          </a:p>
          <a:p>
            <a:pPr marL="0" indent="0">
              <a:buNone/>
            </a:pP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Medical </a:t>
            </a:r>
            <a:r>
              <a:rPr lang="en-US" dirty="0" smtClean="0"/>
              <a:t>photography.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concepts of how each technology 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How the image is </a:t>
            </a:r>
            <a:r>
              <a:rPr lang="en-US" dirty="0" smtClean="0"/>
              <a:t>produced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AA4A-ECD3-442C-92E5-F5432740B17C}" type="datetime1">
              <a:rPr lang="en-US" smtClean="0"/>
              <a:t>4/13/2022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Modes </a:t>
            </a:r>
            <a:r>
              <a:rPr lang="en-US" dirty="0"/>
              <a:t>o</a:t>
            </a:r>
            <a:r>
              <a:rPr lang="en-US" dirty="0" smtClean="0"/>
              <a:t>f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Four </a:t>
            </a:r>
            <a:r>
              <a:rPr lang="en-US" dirty="0"/>
              <a:t>different modes of ultrasound are used in medical </a:t>
            </a:r>
            <a:r>
              <a:rPr lang="en-US" dirty="0" smtClean="0"/>
              <a:t>imaging, these </a:t>
            </a:r>
            <a:r>
              <a:rPr lang="en-US" dirty="0"/>
              <a:t>are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–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B- 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M-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Doppler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0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51826"/>
            <a:ext cx="7589520" cy="65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78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49" y="609600"/>
            <a:ext cx="6843351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73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762004"/>
            <a:ext cx="877824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38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4825"/>
            <a:ext cx="80962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82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X-rays are a type of radiation called electromagnetic waves. X-ray imaging creates pictures of the inside </a:t>
            </a:r>
            <a:r>
              <a:rPr lang="en-US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body. The images show the parts </a:t>
            </a:r>
            <a:r>
              <a:rPr lang="en-US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in different shades of black and white. This is because different tissues absorb different amounts of radiation. Calcium in bones absorbs x-rays the most, so bones look white. Fat and other soft tissues absorb less and look gray. Air absorbs the least, so lungs look black.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They have a shorter wavelength of the electromagnetic spectrum.</a:t>
            </a:r>
          </a:p>
          <a:p>
            <a:pPr algn="just"/>
            <a:r>
              <a:rPr lang="en-US" sz="2800" dirty="0"/>
              <a:t>Requires high voltage to produce X-Rays.</a:t>
            </a:r>
          </a:p>
          <a:p>
            <a:pPr algn="just"/>
            <a:r>
              <a:rPr lang="en-US" sz="2800" dirty="0"/>
              <a:t>They are used to capture the human skeleton defects.</a:t>
            </a:r>
          </a:p>
          <a:p>
            <a:pPr algn="just"/>
            <a:r>
              <a:rPr lang="en-US" sz="2800" dirty="0"/>
              <a:t>They travel in a straight line and do not carry an electric charge with them.</a:t>
            </a:r>
          </a:p>
          <a:p>
            <a:pPr algn="just"/>
            <a:r>
              <a:rPr lang="en-US" sz="2800" dirty="0"/>
              <a:t>They are capable of travelling in a vacuum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X-rays can </a:t>
            </a:r>
            <a:r>
              <a:rPr lang="en-US" sz="2800" dirty="0" smtClean="0"/>
              <a:t>not be </a:t>
            </a:r>
            <a:r>
              <a:rPr lang="en-US" sz="2800" dirty="0"/>
              <a:t>seen, felt, tasted, </a:t>
            </a:r>
            <a:r>
              <a:rPr lang="en-US" sz="2800" dirty="0" smtClean="0"/>
              <a:t>smelled.</a:t>
            </a:r>
          </a:p>
          <a:p>
            <a:pPr algn="just"/>
            <a:r>
              <a:rPr lang="en-US" sz="2800" dirty="0"/>
              <a:t>X-rays </a:t>
            </a:r>
            <a:r>
              <a:rPr lang="en-US" sz="2800" dirty="0" smtClean="0"/>
              <a:t>are highly penetrable.</a:t>
            </a:r>
          </a:p>
          <a:p>
            <a:pPr algn="just"/>
            <a:r>
              <a:rPr lang="en-US" sz="2800" dirty="0"/>
              <a:t>X-rays </a:t>
            </a:r>
            <a:r>
              <a:rPr lang="en-US" sz="2800" dirty="0" smtClean="0"/>
              <a:t>cause biological effects.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1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X-Rays </a:t>
            </a:r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Since </a:t>
            </a:r>
            <a:r>
              <a:rPr lang="en-US" dirty="0"/>
              <a:t>the discovery of X-radiation, they are used in various fields and for various purposes. Some key uses of X-Ray are given below.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Medical Science</a:t>
            </a:r>
          </a:p>
          <a:p>
            <a:pPr algn="just"/>
            <a:r>
              <a:rPr lang="en-US" dirty="0"/>
              <a:t>Security</a:t>
            </a:r>
          </a:p>
          <a:p>
            <a:pPr algn="just"/>
            <a:r>
              <a:rPr lang="en-US" dirty="0"/>
              <a:t>Astronomy</a:t>
            </a:r>
          </a:p>
          <a:p>
            <a:pPr algn="just"/>
            <a:r>
              <a:rPr lang="en-US" dirty="0"/>
              <a:t>Industry</a:t>
            </a:r>
          </a:p>
          <a:p>
            <a:pPr algn="just"/>
            <a:r>
              <a:rPr lang="en-US" dirty="0"/>
              <a:t>Restoration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7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Radiographers and </a:t>
            </a:r>
            <a:r>
              <a:rPr lang="en-US" dirty="0" smtClean="0"/>
              <a:t>radiologists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The </a:t>
            </a:r>
            <a:r>
              <a:rPr lang="en-US" dirty="0"/>
              <a:t>two types of health practitioners involved in x-ray examinations are: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radiographer who conducts the examination and is trained to create the best quality images as safely as </a:t>
            </a:r>
            <a:r>
              <a:rPr lang="en-US" dirty="0" smtClean="0"/>
              <a:t>possible.</a:t>
            </a:r>
            <a:endParaRPr lang="en-US" dirty="0"/>
          </a:p>
          <a:p>
            <a:pPr algn="just"/>
            <a:r>
              <a:rPr lang="en-US" dirty="0"/>
              <a:t>a radiologist (a medical specialist) who is trained to interpret x-ray images.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6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X-ray machine is any machine that involves X-rays. It may consist of an X-ray generator and an X-ray detector.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78" y="0"/>
            <a:ext cx="48827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Wilhelm Conrad </a:t>
            </a:r>
            <a:r>
              <a:rPr lang="en-US" sz="2000" b="1" dirty="0" smtClean="0"/>
              <a:t>Rontgen</a:t>
            </a:r>
          </a:p>
          <a:p>
            <a:pPr algn="ctr"/>
            <a:r>
              <a:rPr lang="en-US" sz="2000" b="1" dirty="0" smtClean="0"/>
              <a:t>(1845</a:t>
            </a:r>
            <a:r>
              <a:rPr lang="en-US" sz="2000" b="1" dirty="0"/>
              <a:t> – </a:t>
            </a:r>
            <a:r>
              <a:rPr lang="en-US" sz="2000" b="1" dirty="0" smtClean="0"/>
              <a:t>1923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4701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How Does an X-Ray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4196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machines produce a stream of electromagnetic radiation that interacts with an anode in an x-ray tube. The x-rays made by this interaction are then directed toward the part of the body being examined. To reduce radiation exposure, x-ray machines aim the x-rays at only the focus area.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8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An X-ray is produced when a negatively charged electrode is heated by electricity and electrons are released, thereby producing energy. That energy is directed toward a metal plate, or anode, at high velocity and an X-ray is produced when the energy collides with the atoms in the metal plate.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0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600200"/>
            <a:ext cx="88947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09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5492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23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an X-ray image is </a:t>
            </a:r>
            <a:r>
              <a:rPr lang="en-US" dirty="0" smtClean="0"/>
              <a:t>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When </a:t>
            </a:r>
            <a:r>
              <a:rPr lang="en-US" dirty="0"/>
              <a:t>to get an X-ray, a cassette is placed behind or under the area of concern. This cassette holds the film that will be exposed by the X-ray. As the X-ray enters </a:t>
            </a:r>
            <a:r>
              <a:rPr lang="en-US" dirty="0" smtClean="0"/>
              <a:t>the </a:t>
            </a:r>
            <a:r>
              <a:rPr lang="en-US" dirty="0"/>
              <a:t>body, it passes </a:t>
            </a:r>
            <a:r>
              <a:rPr lang="en-US" dirty="0" smtClean="0"/>
              <a:t>through </a:t>
            </a:r>
            <a:r>
              <a:rPr lang="en-US" dirty="0"/>
              <a:t>skin, muscles, and organs, as this type of soft tissue cannot absorb the energy of the X-ray. This appears dark on the film as it is now exposed. However, bone absorbs X-ray energy and does not expose the film. This area appears light or white on the film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0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80593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413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When x-ray examinations are </a:t>
            </a:r>
            <a:r>
              <a:rPr lang="en-US" sz="3600" dirty="0" smtClean="0"/>
              <a:t>used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7630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fractures – detection of broken bones is one of the most common uses of this test.</a:t>
            </a:r>
          </a:p>
          <a:p>
            <a:pPr marL="0" indent="0" algn="just">
              <a:buNone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dislocations – an x-ray examination can reveal if the bones of a joint are abnormally positioned.</a:t>
            </a:r>
          </a:p>
          <a:p>
            <a:pPr marL="0" indent="0" algn="just">
              <a:buNone/>
            </a:pP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surgical tool – to help the surgeon accurately perform the operation. For example, x-ray images taken during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surgery show if the fracture is aligned or if the implanted device (such as an artificial joint) is in position. X-rays may also be used in other surgical procedures for a similar purpose.</a:t>
            </a:r>
          </a:p>
          <a:p>
            <a:pPr marL="0" indent="0" algn="just">
              <a:buNone/>
            </a:pP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bone or joint conditions – for example, some types of cancer, arthritis or osteoporosis.</a:t>
            </a:r>
          </a:p>
          <a:p>
            <a:pPr marL="0" indent="0" algn="just">
              <a:buNone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chest conditions – such as pneumonia, lung cancer, emphysema or heart failure.</a:t>
            </a:r>
          </a:p>
          <a:p>
            <a:pPr marL="0" indent="0" algn="just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foreign objects – for example, metal fragments or swallowed coins.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457206"/>
            <a:ext cx="8961120" cy="50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6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5320"/>
            <a:ext cx="914400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hotography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broad science in which many concepts are shared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engineering and computer science.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these sciences developed, they resulted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that help the doctor detect the disease easily and accurately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Techniques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techniques and processes used to obtain Photographs of the animal or human body (or parts thereof) for diagnostic, therapeutic or research.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F884-DB5E-41D4-B02C-EF13E83CFCD0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Imaging </a:t>
            </a:r>
            <a:r>
              <a:rPr lang="en-US" dirty="0"/>
              <a:t>T</a:t>
            </a:r>
            <a:r>
              <a:rPr lang="en-US" dirty="0" smtClean="0"/>
              <a:t>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Basic </a:t>
            </a:r>
            <a:r>
              <a:rPr lang="en-US" dirty="0"/>
              <a:t>types </a:t>
            </a:r>
            <a:r>
              <a:rPr lang="en-US" dirty="0" smtClean="0"/>
              <a:t>diagnostic </a:t>
            </a:r>
            <a:r>
              <a:rPr lang="en-US" dirty="0"/>
              <a:t>equipment includes medical imaging </a:t>
            </a:r>
            <a:r>
              <a:rPr lang="en-US" dirty="0" smtClean="0"/>
              <a:t>machines that </a:t>
            </a:r>
            <a:r>
              <a:rPr lang="en-US" dirty="0"/>
              <a:t>used to aid in diagnosis. Examples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- </a:t>
            </a:r>
            <a:r>
              <a:rPr lang="en-US" dirty="0"/>
              <a:t>X</a:t>
            </a:r>
            <a:r>
              <a:rPr lang="en-US" dirty="0" smtClean="0"/>
              <a:t>-rays, </a:t>
            </a:r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Computerized Tomography (CT) scanners, 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/>
              <a:t>Positron Emission Tomography (PET),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- Magnetic </a:t>
            </a:r>
            <a:r>
              <a:rPr lang="en-US" dirty="0"/>
              <a:t>R</a:t>
            </a:r>
            <a:r>
              <a:rPr lang="en-US" dirty="0" smtClean="0"/>
              <a:t>esonance </a:t>
            </a:r>
            <a:r>
              <a:rPr lang="en-US" dirty="0"/>
              <a:t>I</a:t>
            </a:r>
            <a:r>
              <a:rPr lang="en-US" dirty="0" smtClean="0"/>
              <a:t>maging (MRI), and</a:t>
            </a:r>
          </a:p>
          <a:p>
            <a:pPr marL="0" indent="0">
              <a:buNone/>
            </a:pPr>
            <a:r>
              <a:rPr lang="en-US" dirty="0" smtClean="0"/>
              <a:t>5- Ultrasound.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C0B-6AE4-4C10-90B0-72ADF5CEA1F7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507-CD04-4777-99B6-F4787F821E1D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76200"/>
            <a:ext cx="7680960" cy="625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Imaging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74837"/>
            <a:ext cx="6705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1- x-ray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dirty="0"/>
              <a:t>form of electromagnetic radiation with very high frequency and </a:t>
            </a:r>
            <a:r>
              <a:rPr lang="en-US" dirty="0" smtClean="0"/>
              <a:t>energy (10</a:t>
            </a:r>
            <a:r>
              <a:rPr lang="en-US" baseline="30000" dirty="0" smtClean="0"/>
              <a:t>-10</a:t>
            </a:r>
            <a:r>
              <a:rPr lang="en-US" dirty="0" smtClean="0"/>
              <a:t>). </a:t>
            </a:r>
            <a:r>
              <a:rPr lang="en-US" dirty="0"/>
              <a:t>X-rays lie between ultraviolet radiation and gamma radiation on the electromagnetic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F15B-6FAC-4147-A7D8-9BE4282FBDC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Basrah Veterinary Surgery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1001</Words>
  <Application>Microsoft Office PowerPoint</Application>
  <PresentationFormat>On-screen Show (4:3)</PresentationFormat>
  <Paragraphs>265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Concourse</vt:lpstr>
      <vt:lpstr>Radar</vt:lpstr>
      <vt:lpstr>PowerPoint Presentation</vt:lpstr>
      <vt:lpstr>Medical Imaging Techniques</vt:lpstr>
      <vt:lpstr>PowerPoint Presentation</vt:lpstr>
      <vt:lpstr>PowerPoint Presentation</vt:lpstr>
      <vt:lpstr>PowerPoint Presentation</vt:lpstr>
      <vt:lpstr>Medical photography</vt:lpstr>
      <vt:lpstr>Medical Imaging Techniques</vt:lpstr>
      <vt:lpstr>PowerPoint Presentation</vt:lpstr>
      <vt:lpstr>Medical Imaging Techniques</vt:lpstr>
      <vt:lpstr>PowerPoint Presentation</vt:lpstr>
      <vt:lpstr>PowerPoint Presentation</vt:lpstr>
      <vt:lpstr>PowerPoint Presentation</vt:lpstr>
      <vt:lpstr>PowerPoint Presentation</vt:lpstr>
      <vt:lpstr>Medical Imaging Techniques</vt:lpstr>
      <vt:lpstr>PowerPoint Presentation</vt:lpstr>
      <vt:lpstr>PowerPoint Presentation</vt:lpstr>
      <vt:lpstr>Medical Imaging Techniques</vt:lpstr>
      <vt:lpstr>PowerPoint Presentation</vt:lpstr>
      <vt:lpstr>PowerPoint Presentation</vt:lpstr>
      <vt:lpstr>CT Scan VS PET Scan</vt:lpstr>
      <vt:lpstr>Medical Imaging Techniques</vt:lpstr>
      <vt:lpstr>PowerPoint Presentation</vt:lpstr>
      <vt:lpstr>PowerPoint Presentation</vt:lpstr>
      <vt:lpstr>PowerPoint Presentation</vt:lpstr>
      <vt:lpstr>Medical Imaging Techniques</vt:lpstr>
      <vt:lpstr>PowerPoint Presentation</vt:lpstr>
      <vt:lpstr>Requirements for Machine</vt:lpstr>
      <vt:lpstr>PowerPoint Presentation</vt:lpstr>
      <vt:lpstr>Types of Ultrasounds </vt:lpstr>
      <vt:lpstr> Modes of Ultrasound</vt:lpstr>
      <vt:lpstr>PowerPoint Presentation</vt:lpstr>
      <vt:lpstr>PowerPoint Presentation</vt:lpstr>
      <vt:lpstr>PowerPoint Presentation</vt:lpstr>
      <vt:lpstr>PowerPoint Presentation</vt:lpstr>
      <vt:lpstr>X-ray</vt:lpstr>
      <vt:lpstr>X-ray properties</vt:lpstr>
      <vt:lpstr>X-Rays Uses</vt:lpstr>
      <vt:lpstr>Radiographers and radiologists</vt:lpstr>
      <vt:lpstr>X-ray machine</vt:lpstr>
      <vt:lpstr>How Does an X-Ray Work?</vt:lpstr>
      <vt:lpstr>Cont….. </vt:lpstr>
      <vt:lpstr>PowerPoint Presentation</vt:lpstr>
      <vt:lpstr>PowerPoint Presentation</vt:lpstr>
      <vt:lpstr>How an X-ray image is created</vt:lpstr>
      <vt:lpstr>PowerPoint Presentation</vt:lpstr>
      <vt:lpstr>When x-ray examinations are used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of Diagnostic Devices</dc:title>
  <dc:creator>LOAY</dc:creator>
  <cp:lastModifiedBy>LOAY</cp:lastModifiedBy>
  <cp:revision>62</cp:revision>
  <dcterms:created xsi:type="dcterms:W3CDTF">2006-08-16T00:00:00Z</dcterms:created>
  <dcterms:modified xsi:type="dcterms:W3CDTF">2022-04-13T02:56:09Z</dcterms:modified>
</cp:coreProperties>
</file>